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50" y="604862"/>
            <a:ext cx="8856663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err="1">
                <a:latin typeface="Arial" charset="0"/>
                <a:cs typeface="+mn-cs"/>
              </a:rPr>
              <a:t>Rhyfedd</a:t>
            </a:r>
            <a:r>
              <a:rPr lang="en-US" sz="4000" dirty="0">
                <a:latin typeface="Arial" charset="0"/>
                <a:cs typeface="+mn-cs"/>
              </a:rPr>
              <a:t>, </a:t>
            </a:r>
            <a:r>
              <a:rPr lang="en-US" sz="4000" dirty="0" err="1">
                <a:latin typeface="Arial" charset="0"/>
                <a:cs typeface="+mn-cs"/>
              </a:rPr>
              <a:t>rhyfedd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gan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angylion</a:t>
            </a:r>
            <a:r>
              <a:rPr lang="en-US" sz="4000" dirty="0">
                <a:latin typeface="Arial" charset="0"/>
                <a:cs typeface="+mn-cs"/>
              </a:rPr>
              <a:t>,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  </a:t>
            </a:r>
            <a:r>
              <a:rPr lang="en-US" sz="4000" dirty="0" smtClean="0">
                <a:latin typeface="Arial" charset="0"/>
                <a:cs typeface="+mn-cs"/>
              </a:rPr>
              <a:t>	</a:t>
            </a:r>
            <a:r>
              <a:rPr lang="en-US" sz="4000" dirty="0" err="1" smtClean="0">
                <a:latin typeface="Arial" charset="0"/>
                <a:cs typeface="+mn-cs"/>
              </a:rPr>
              <a:t>rhyfeddod</a:t>
            </a:r>
            <a:r>
              <a:rPr lang="en-US" sz="4000" dirty="0" smtClean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mawr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yng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ngolwg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ffydd</a:t>
            </a:r>
            <a:r>
              <a:rPr lang="en-US" sz="4000" dirty="0">
                <a:latin typeface="Arial" charset="0"/>
                <a:cs typeface="+mn-cs"/>
              </a:rPr>
              <a:t>,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gweld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Rhoddwr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bod,Cynhaliwr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helaeth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  </a:t>
            </a:r>
            <a:r>
              <a:rPr lang="en-US" sz="4000" dirty="0" smtClean="0">
                <a:latin typeface="Arial" charset="0"/>
                <a:cs typeface="+mn-cs"/>
              </a:rPr>
              <a:t>	a </a:t>
            </a:r>
            <a:r>
              <a:rPr lang="en-US" sz="4000" dirty="0" err="1">
                <a:latin typeface="Arial" charset="0"/>
                <a:cs typeface="+mn-cs"/>
              </a:rPr>
              <a:t>Rheolwr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popeth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sydd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yn</a:t>
            </a:r>
            <a:r>
              <a:rPr lang="en-US" sz="4000" dirty="0">
                <a:latin typeface="Arial" charset="0"/>
                <a:cs typeface="+mn-cs"/>
              </a:rPr>
              <a:t> y </a:t>
            </a:r>
            <a:r>
              <a:rPr lang="en-US" sz="4000" dirty="0" err="1">
                <a:latin typeface="Arial" charset="0"/>
                <a:cs typeface="+mn-cs"/>
              </a:rPr>
              <a:t>preseb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mewn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cadachau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  </a:t>
            </a:r>
            <a:r>
              <a:rPr lang="en-US" sz="4000" dirty="0" smtClean="0">
                <a:latin typeface="Arial" charset="0"/>
                <a:cs typeface="+mn-cs"/>
              </a:rPr>
              <a:t>	a </a:t>
            </a:r>
            <a:r>
              <a:rPr lang="en-US" sz="4000" dirty="0" err="1">
                <a:latin typeface="Arial" charset="0"/>
                <a:cs typeface="+mn-cs"/>
              </a:rPr>
              <a:t>heb</a:t>
            </a:r>
            <a:r>
              <a:rPr lang="en-US" sz="4000" dirty="0">
                <a:latin typeface="Arial" charset="0"/>
                <a:cs typeface="+mn-cs"/>
              </a:rPr>
              <a:t> le i </a:t>
            </a:r>
            <a:r>
              <a:rPr lang="en-US" sz="4000" dirty="0" err="1">
                <a:latin typeface="Arial" charset="0"/>
                <a:cs typeface="+mn-cs"/>
              </a:rPr>
              <a:t>roi'i</a:t>
            </a:r>
            <a:r>
              <a:rPr lang="en-US" sz="4000" dirty="0">
                <a:latin typeface="Arial" charset="0"/>
                <a:cs typeface="+mn-cs"/>
              </a:rPr>
              <a:t> ben i </a:t>
            </a:r>
            <a:r>
              <a:rPr lang="en-US" sz="4000" dirty="0" err="1">
                <a:latin typeface="Arial" charset="0"/>
                <a:cs typeface="+mn-cs"/>
              </a:rPr>
              <a:t>lawr</a:t>
            </a:r>
            <a:r>
              <a:rPr lang="en-US" sz="4000" dirty="0">
                <a:latin typeface="Arial" charset="0"/>
                <a:cs typeface="+mn-cs"/>
              </a:rPr>
              <a:t>,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eto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disglair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lu'r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gogoniant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</a:rPr>
              <a:t>	</a:t>
            </a:r>
            <a:r>
              <a:rPr lang="en-US" sz="4000" dirty="0" err="1" smtClean="0">
                <a:latin typeface="Arial" charset="0"/>
                <a:cs typeface="+mn-cs"/>
              </a:rPr>
              <a:t>yn</a:t>
            </a:r>
            <a:r>
              <a:rPr lang="en-US" sz="4000" dirty="0" smtClean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ei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addoli'n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Arglwydd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mawr</a:t>
            </a:r>
            <a:r>
              <a:rPr lang="en-US" sz="4000" dirty="0">
                <a:latin typeface="Arial" charset="0"/>
                <a:cs typeface="+mn-cs"/>
              </a:rPr>
              <a:t>.</a:t>
            </a:r>
            <a:endParaRPr lang="cy-GB" sz="4000" dirty="0">
              <a:latin typeface="Arial" charset="0"/>
              <a:cs typeface="+mn-cs"/>
            </a:endParaRPr>
          </a:p>
          <a:p>
            <a:pPr>
              <a:defRPr/>
            </a:pPr>
            <a:endParaRPr lang="cy-GB" sz="4000" dirty="0">
              <a:latin typeface="Arial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446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316969"/>
            <a:ext cx="97206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Sinai i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mygu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	a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sŵn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utgorn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ucha'i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wledda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terfyn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Nghrist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Gair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lladd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yno'n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trigo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cyflawnder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gwagle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colledigaeth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adwy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rhwng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ddwyblaid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gymod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drwy'i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offrymu'i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3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y-GB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8001033" y="5605487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8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93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88913"/>
            <a:ext cx="9361487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err="1">
                <a:latin typeface="Arial" charset="0"/>
                <a:cs typeface="+mn-cs"/>
              </a:rPr>
              <a:t>Efe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yw'r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I</a:t>
            </a:r>
            <a:r>
              <a:rPr lang="en-US" sz="4000" dirty="0" err="1">
                <a:latin typeface="Arial" charset="0"/>
                <a:cs typeface="+mn-cs"/>
              </a:rPr>
              <a:t>awn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fu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rhwng</a:t>
            </a:r>
            <a:r>
              <a:rPr lang="en-US" sz="4000" dirty="0">
                <a:latin typeface="Arial" charset="0"/>
                <a:cs typeface="+mn-cs"/>
              </a:rPr>
              <a:t> y </a:t>
            </a:r>
            <a:r>
              <a:rPr lang="en-US" sz="4000" dirty="0" err="1">
                <a:latin typeface="Arial" charset="0"/>
                <a:cs typeface="+mn-cs"/>
              </a:rPr>
              <a:t>lladron</a:t>
            </a:r>
            <a:r>
              <a:rPr lang="en-US" sz="4000" dirty="0">
                <a:latin typeface="Arial" charset="0"/>
                <a:cs typeface="+mn-cs"/>
              </a:rPr>
              <a:t>,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  </a:t>
            </a:r>
            <a:r>
              <a:rPr lang="en-US" sz="4000" dirty="0" smtClean="0">
                <a:latin typeface="Arial" charset="0"/>
                <a:cs typeface="+mn-cs"/>
              </a:rPr>
              <a:t>	</a:t>
            </a:r>
            <a:r>
              <a:rPr lang="en-US" sz="4000" dirty="0" err="1" smtClean="0">
                <a:latin typeface="Arial" charset="0"/>
                <a:cs typeface="+mn-cs"/>
              </a:rPr>
              <a:t>efe</a:t>
            </a:r>
            <a:r>
              <a:rPr lang="en-US" sz="4000" dirty="0" smtClean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ddioddefodd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angau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loes</a:t>
            </a:r>
            <a:r>
              <a:rPr lang="en-US" sz="4000" dirty="0">
                <a:latin typeface="Arial" charset="0"/>
                <a:cs typeface="+mn-cs"/>
              </a:rPr>
              <a:t>,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nerthodd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freichiau'i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ddienyddwyr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</a:t>
            </a:r>
            <a:r>
              <a:rPr lang="en-US" sz="4000" dirty="0" err="1">
                <a:latin typeface="Arial" charset="0"/>
                <a:cs typeface="+mn-cs"/>
              </a:rPr>
              <a:t>i'w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hoelio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yno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ar</a:t>
            </a:r>
            <a:r>
              <a:rPr lang="en-US" sz="4000" dirty="0">
                <a:latin typeface="Arial" charset="0"/>
                <a:cs typeface="+mn-cs"/>
              </a:rPr>
              <a:t> y </a:t>
            </a:r>
            <a:r>
              <a:rPr lang="en-US" sz="4000" dirty="0" err="1">
                <a:latin typeface="Arial" charset="0"/>
                <a:cs typeface="+mn-cs"/>
              </a:rPr>
              <a:t>groes</a:t>
            </a:r>
            <a:r>
              <a:rPr lang="en-US" sz="4000" dirty="0">
                <a:latin typeface="Arial" charset="0"/>
                <a:cs typeface="+mn-cs"/>
              </a:rPr>
              <a:t>;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wrth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dalu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dyled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pechaduriaid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</a:t>
            </a:r>
            <a:r>
              <a:rPr lang="en-US" sz="4000" dirty="0" smtClean="0">
                <a:latin typeface="Arial" charset="0"/>
                <a:cs typeface="+mn-cs"/>
              </a:rPr>
              <a:t>ac </a:t>
            </a:r>
            <a:r>
              <a:rPr lang="en-US" sz="4000" dirty="0" err="1">
                <a:latin typeface="Arial" charset="0"/>
                <a:cs typeface="+mn-cs"/>
              </a:rPr>
              <a:t>anrhydeddu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deddf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ei</a:t>
            </a:r>
            <a:r>
              <a:rPr lang="en-US" sz="4000" dirty="0">
                <a:latin typeface="Arial" charset="0"/>
                <a:cs typeface="+mn-cs"/>
              </a:rPr>
              <a:t> Dad,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cyfiawnder</a:t>
            </a:r>
            <a:r>
              <a:rPr lang="en-US" sz="4000" dirty="0">
                <a:latin typeface="Arial" charset="0"/>
                <a:cs typeface="+mn-cs"/>
              </a:rPr>
              <a:t>, </a:t>
            </a:r>
            <a:r>
              <a:rPr lang="en-US" sz="4000" dirty="0" err="1">
                <a:latin typeface="Arial" charset="0"/>
                <a:cs typeface="+mn-cs"/>
              </a:rPr>
              <a:t>mae'n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disgleirio'n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danbaid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</a:t>
            </a:r>
            <a:r>
              <a:rPr lang="en-US" sz="4000" dirty="0" err="1">
                <a:latin typeface="Arial" charset="0"/>
                <a:cs typeface="+mn-cs"/>
              </a:rPr>
              <a:t>wrth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faddau'n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nhrefn</a:t>
            </a:r>
            <a:r>
              <a:rPr lang="en-US" sz="4000" dirty="0">
                <a:latin typeface="Arial" charset="0"/>
                <a:cs typeface="+mn-cs"/>
              </a:rPr>
              <a:t> y </a:t>
            </a:r>
            <a:r>
              <a:rPr lang="en-US" sz="4000" dirty="0" err="1">
                <a:latin typeface="Arial" charset="0"/>
                <a:cs typeface="+mn-cs"/>
              </a:rPr>
              <a:t>cymod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rhad</a:t>
            </a:r>
            <a:r>
              <a:rPr lang="en-US" sz="4000" dirty="0" smtClean="0">
                <a:latin typeface="Arial" charset="0"/>
                <a:cs typeface="+mn-cs"/>
              </a:rPr>
              <a:t>.</a:t>
            </a:r>
            <a:endParaRPr lang="cy-GB" sz="4000" dirty="0">
              <a:latin typeface="Arial" charset="0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9" y="356716"/>
            <a:ext cx="8964612" cy="5016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latin typeface="Arial" charset="0"/>
                <a:cs typeface="+mn-cs"/>
              </a:rPr>
              <a:t>O </a:t>
            </a:r>
            <a:r>
              <a:rPr lang="en-US" sz="4000" dirty="0" err="1">
                <a:latin typeface="Arial" charset="0"/>
                <a:cs typeface="+mn-cs"/>
              </a:rPr>
              <a:t>f'enaid</a:t>
            </a:r>
            <a:r>
              <a:rPr lang="en-US" sz="4000" dirty="0">
                <a:latin typeface="Arial" charset="0"/>
                <a:cs typeface="+mn-cs"/>
              </a:rPr>
              <a:t>, </a:t>
            </a:r>
            <a:r>
              <a:rPr lang="en-US" sz="4000" dirty="0" err="1">
                <a:latin typeface="Arial" charset="0"/>
                <a:cs typeface="+mn-cs"/>
              </a:rPr>
              <a:t>gwêl</a:t>
            </a:r>
            <a:r>
              <a:rPr lang="en-US" sz="4000" dirty="0">
                <a:latin typeface="Arial" charset="0"/>
                <a:cs typeface="+mn-cs"/>
              </a:rPr>
              <a:t> y fan </a:t>
            </a:r>
            <a:r>
              <a:rPr lang="en-US" sz="4000" dirty="0" err="1">
                <a:latin typeface="Arial" charset="0"/>
                <a:cs typeface="+mn-cs"/>
              </a:rPr>
              <a:t>gorweddodd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pen </a:t>
            </a:r>
            <a:r>
              <a:rPr lang="en-US" sz="4000" dirty="0" err="1">
                <a:latin typeface="Arial" charset="0"/>
                <a:cs typeface="+mn-cs"/>
              </a:rPr>
              <a:t>brenhinoedd</a:t>
            </a:r>
            <a:r>
              <a:rPr lang="en-US" sz="4000" dirty="0">
                <a:latin typeface="Arial" charset="0"/>
                <a:cs typeface="+mn-cs"/>
              </a:rPr>
              <a:t>, </a:t>
            </a:r>
            <a:r>
              <a:rPr lang="en-US" sz="4000" dirty="0" err="1" smtClean="0">
                <a:latin typeface="Arial" charset="0"/>
                <a:cs typeface="+mn-cs"/>
              </a:rPr>
              <a:t>awdur</a:t>
            </a:r>
            <a:r>
              <a:rPr lang="en-US" sz="4000" dirty="0" smtClean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hedd</a:t>
            </a:r>
            <a:r>
              <a:rPr lang="en-US" sz="4000" dirty="0">
                <a:latin typeface="Arial" charset="0"/>
                <a:cs typeface="+mn-cs"/>
              </a:rPr>
              <a:t>; 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y </a:t>
            </a:r>
            <a:r>
              <a:rPr lang="en-US" sz="4000" dirty="0" err="1">
                <a:latin typeface="Arial" charset="0"/>
                <a:cs typeface="+mn-cs"/>
              </a:rPr>
              <a:t>greadigaeth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ynddo'n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symud</a:t>
            </a:r>
            <a:r>
              <a:rPr lang="en-US" sz="4000" dirty="0">
                <a:latin typeface="Arial" charset="0"/>
                <a:cs typeface="+mn-cs"/>
              </a:rPr>
              <a:t>, 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</a:t>
            </a:r>
            <a:r>
              <a:rPr lang="en-US" sz="4000" dirty="0" err="1">
                <a:latin typeface="Arial" charset="0"/>
                <a:cs typeface="+mn-cs"/>
              </a:rPr>
              <a:t>yntau'n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farw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yn</a:t>
            </a:r>
            <a:r>
              <a:rPr lang="en-US" sz="4000" dirty="0">
                <a:latin typeface="Arial" charset="0"/>
                <a:cs typeface="+mn-cs"/>
              </a:rPr>
              <a:t> y </a:t>
            </a:r>
            <a:r>
              <a:rPr lang="en-US" sz="4000" dirty="0" err="1">
                <a:latin typeface="Arial" charset="0"/>
                <a:cs typeface="+mn-cs"/>
              </a:rPr>
              <a:t>bedd</a:t>
            </a:r>
            <a:r>
              <a:rPr lang="en-US" sz="4000" dirty="0">
                <a:latin typeface="Arial" charset="0"/>
                <a:cs typeface="+mn-cs"/>
              </a:rPr>
              <a:t>; 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cân</a:t>
            </a:r>
            <a:r>
              <a:rPr lang="en-US" sz="4000" dirty="0">
                <a:latin typeface="Arial" charset="0"/>
                <a:cs typeface="+mn-cs"/>
              </a:rPr>
              <a:t> a </a:t>
            </a:r>
            <a:r>
              <a:rPr lang="en-US" sz="4000" dirty="0" err="1">
                <a:latin typeface="Arial" charset="0"/>
                <a:cs typeface="+mn-cs"/>
              </a:rPr>
              <a:t>bywyd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colledigion</a:t>
            </a:r>
            <a:r>
              <a:rPr lang="en-US" sz="4000" dirty="0">
                <a:latin typeface="Arial" charset="0"/>
                <a:cs typeface="+mn-cs"/>
              </a:rPr>
              <a:t>, 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</a:t>
            </a:r>
            <a:r>
              <a:rPr lang="en-US" sz="4000" dirty="0" err="1">
                <a:latin typeface="Arial" charset="0"/>
                <a:cs typeface="+mn-cs"/>
              </a:rPr>
              <a:t>rhyfeddod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mwya</a:t>
            </a:r>
            <a:r>
              <a:rPr lang="en-US" sz="4000" dirty="0">
                <a:latin typeface="Arial" charset="0"/>
                <a:cs typeface="+mn-cs"/>
              </a:rPr>
              <a:t>' </a:t>
            </a:r>
            <a:r>
              <a:rPr lang="en-US" sz="4000" dirty="0" err="1">
                <a:latin typeface="Arial" charset="0"/>
                <a:cs typeface="+mn-cs"/>
              </a:rPr>
              <a:t>angylion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 smtClean="0">
                <a:latin typeface="Arial" charset="0"/>
                <a:cs typeface="+mn-cs"/>
              </a:rPr>
              <a:t>nef</a:t>
            </a:r>
            <a:r>
              <a:rPr lang="en-US" sz="4000" dirty="0" smtClean="0">
                <a:latin typeface="Arial" charset="0"/>
                <a:cs typeface="+mn-cs"/>
              </a:rPr>
              <a:t>:</a:t>
            </a:r>
            <a:r>
              <a:rPr lang="en-US" sz="4000" dirty="0">
                <a:latin typeface="Arial" charset="0"/>
                <a:cs typeface="+mn-cs"/>
              </a:rPr>
              <a:t/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 err="1">
                <a:latin typeface="Arial" charset="0"/>
                <a:cs typeface="+mn-cs"/>
              </a:rPr>
              <a:t>gweld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Duw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mewn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cnawd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a'i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gydaddoli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br>
              <a:rPr lang="en-US" sz="4000" dirty="0">
                <a:latin typeface="Arial" charset="0"/>
                <a:cs typeface="+mn-cs"/>
              </a:rPr>
            </a:br>
            <a:r>
              <a:rPr lang="en-US" sz="4000" dirty="0">
                <a:latin typeface="Arial" charset="0"/>
                <a:cs typeface="+mn-cs"/>
              </a:rPr>
              <a:t>	</a:t>
            </a:r>
            <a:r>
              <a:rPr lang="en-US" sz="4000" dirty="0" err="1">
                <a:latin typeface="Arial" charset="0"/>
                <a:cs typeface="+mn-cs"/>
              </a:rPr>
              <a:t>mae'r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côr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dan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weiddi</a:t>
            </a:r>
            <a:r>
              <a:rPr lang="en-US" sz="4000" dirty="0">
                <a:latin typeface="Arial" charset="0"/>
                <a:cs typeface="+mn-cs"/>
              </a:rPr>
              <a:t>, "</a:t>
            </a:r>
            <a:r>
              <a:rPr lang="en-US" sz="4000" dirty="0" err="1">
                <a:latin typeface="Arial" charset="0"/>
                <a:cs typeface="+mn-cs"/>
              </a:rPr>
              <a:t>Iddo</a:t>
            </a:r>
            <a:r>
              <a:rPr lang="en-US" sz="4000" dirty="0">
                <a:latin typeface="Arial" charset="0"/>
                <a:cs typeface="+mn-cs"/>
              </a:rPr>
              <a:t> </a:t>
            </a:r>
            <a:r>
              <a:rPr lang="en-US" sz="4000" dirty="0" err="1">
                <a:latin typeface="Arial" charset="0"/>
                <a:cs typeface="+mn-cs"/>
              </a:rPr>
              <a:t>ef</a:t>
            </a:r>
            <a:r>
              <a:rPr lang="en-US" sz="4000" dirty="0">
                <a:latin typeface="Arial" charset="0"/>
                <a:cs typeface="+mn-cs"/>
              </a:rPr>
              <a:t>."</a:t>
            </a:r>
            <a:endParaRPr lang="cy-GB" sz="4000" dirty="0">
              <a:latin typeface="Arial" charset="0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24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444" y="356458"/>
            <a:ext cx="813702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chanmil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gwrthrych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addoli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thestun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natur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wedi'i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demtio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gwaela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o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ddynol-ryw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wan,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ddinerth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fywiol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436" y="356458"/>
            <a:ext cx="892911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corff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lygredd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cyd-dreiddio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côr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danllyd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ddiderfyn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ryfeddodau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Calfarî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weld yr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anweledig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fu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anwahanol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chymundeb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444" y="188913"/>
            <a:ext cx="82810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ddyrchafu'r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osododd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Baskerville Old Face" pitchFamily="18" charset="0"/>
                <a:cs typeface="Arial" pitchFamily="34" charset="0"/>
              </a:rPr>
              <a:t>I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ddychymyg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gorchudd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henaid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ddelw'n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nghymdeithas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dirgelwch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datguddiedig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cusanu'r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dragwyddoldeb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gefnu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444044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 GRIFFITHS, 1776-1805</a:t>
            </a:r>
            <a:endParaRPr lang="cy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64208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85</cp:revision>
  <dcterms:modified xsi:type="dcterms:W3CDTF">2015-03-19T15:36:46Z</dcterms:modified>
</cp:coreProperties>
</file>